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6" r:id="rId5"/>
    <p:sldId id="285" r:id="rId6"/>
    <p:sldId id="325" r:id="rId7"/>
    <p:sldId id="326" r:id="rId8"/>
    <p:sldId id="327" r:id="rId9"/>
    <p:sldId id="318" r:id="rId10"/>
    <p:sldId id="314" r:id="rId11"/>
    <p:sldId id="315" r:id="rId12"/>
    <p:sldId id="317" r:id="rId13"/>
    <p:sldId id="316" r:id="rId14"/>
    <p:sldId id="321" r:id="rId15"/>
    <p:sldId id="328" r:id="rId16"/>
    <p:sldId id="322" r:id="rId17"/>
    <p:sldId id="323" r:id="rId18"/>
    <p:sldId id="324" r:id="rId19"/>
    <p:sldId id="287" r:id="rId20"/>
    <p:sldId id="288" r:id="rId21"/>
    <p:sldId id="298" r:id="rId22"/>
    <p:sldId id="27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802FE4-8B9A-0B48-B608-70CF36009F06}">
          <p14:sldIdLst>
            <p14:sldId id="256"/>
            <p14:sldId id="285"/>
            <p14:sldId id="325"/>
            <p14:sldId id="326"/>
            <p14:sldId id="327"/>
            <p14:sldId id="318"/>
            <p14:sldId id="314"/>
            <p14:sldId id="315"/>
            <p14:sldId id="317"/>
            <p14:sldId id="316"/>
            <p14:sldId id="321"/>
            <p14:sldId id="328"/>
            <p14:sldId id="322"/>
            <p14:sldId id="323"/>
            <p14:sldId id="324"/>
            <p14:sldId id="287"/>
            <p14:sldId id="288"/>
            <p14:sldId id="29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C73"/>
    <a:srgbClr val="C2D34F"/>
    <a:srgbClr val="003399"/>
    <a:srgbClr val="1291D1"/>
    <a:srgbClr val="063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25A16-91CB-4DFF-9FD1-964866CAAFFA}" v="10" dt="2021-06-07T20:23:00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75908" autoAdjust="0"/>
  </p:normalViewPr>
  <p:slideViewPr>
    <p:cSldViewPr snapToGrid="0" snapToObjects="1">
      <p:cViewPr varScale="1">
        <p:scale>
          <a:sx n="101" d="100"/>
          <a:sy n="101" d="100"/>
        </p:scale>
        <p:origin x="157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12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CCA%20Graphic%20Design\Annual%20Reports\Annual%20Report%202020\2020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Heidi\2020%20Annual%20Report\2020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Heidi\2020%20Annual%20Report\2020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Heidi\2020%20Annual%20Report\2020%20sta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Heidi\2020%20Annual%20Report\2020%20stat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.ads\departments\cca\shared\Heidi\2020%20Annual%20Report\2020%20stat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'Five Year'!$A$4</c:f>
              <c:strCache>
                <c:ptCount val="1"/>
                <c:pt idx="0">
                  <c:v>Exonerated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Year'!$B$4:$F$4</c:f>
              <c:numCache>
                <c:formatCode>General</c:formatCode>
                <c:ptCount val="5"/>
                <c:pt idx="0">
                  <c:v>70</c:v>
                </c:pt>
                <c:pt idx="1">
                  <c:v>164</c:v>
                </c:pt>
                <c:pt idx="2">
                  <c:v>98</c:v>
                </c:pt>
                <c:pt idx="3">
                  <c:v>159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F-41FC-90F0-8A283A41369F}"/>
            </c:ext>
          </c:extLst>
        </c:ser>
        <c:ser>
          <c:idx val="1"/>
          <c:order val="1"/>
          <c:tx>
            <c:strRef>
              <c:f>'Five Year'!$A$5</c:f>
              <c:strCache>
                <c:ptCount val="1"/>
                <c:pt idx="0">
                  <c:v>Not Sustained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Year'!$B$5:$F$5</c:f>
              <c:numCache>
                <c:formatCode>General</c:formatCode>
                <c:ptCount val="5"/>
                <c:pt idx="0">
                  <c:v>53</c:v>
                </c:pt>
                <c:pt idx="1">
                  <c:v>52</c:v>
                </c:pt>
                <c:pt idx="2">
                  <c:v>32</c:v>
                </c:pt>
                <c:pt idx="3">
                  <c:v>76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F-41FC-90F0-8A283A41369F}"/>
            </c:ext>
          </c:extLst>
        </c:ser>
        <c:ser>
          <c:idx val="2"/>
          <c:order val="2"/>
          <c:tx>
            <c:strRef>
              <c:f>'Five Year'!$A$6</c:f>
              <c:strCache>
                <c:ptCount val="1"/>
                <c:pt idx="0">
                  <c:v>Sustained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Year'!$B$6:$F$6</c:f>
              <c:numCache>
                <c:formatCode>General</c:formatCode>
                <c:ptCount val="5"/>
                <c:pt idx="0">
                  <c:v>16</c:v>
                </c:pt>
                <c:pt idx="1">
                  <c:v>30</c:v>
                </c:pt>
                <c:pt idx="2">
                  <c:v>28</c:v>
                </c:pt>
                <c:pt idx="3">
                  <c:v>75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0F-41FC-90F0-8A283A41369F}"/>
            </c:ext>
          </c:extLst>
        </c:ser>
        <c:ser>
          <c:idx val="3"/>
          <c:order val="3"/>
          <c:tx>
            <c:strRef>
              <c:f>'Five Year'!$A$7</c:f>
              <c:strCache>
                <c:ptCount val="1"/>
                <c:pt idx="0">
                  <c:v>Unfounded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Year'!$B$7:$F$7</c:f>
              <c:numCache>
                <c:formatCode>General</c:formatCode>
                <c:ptCount val="5"/>
                <c:pt idx="0">
                  <c:v>37</c:v>
                </c:pt>
                <c:pt idx="1">
                  <c:v>47</c:v>
                </c:pt>
                <c:pt idx="2">
                  <c:v>32</c:v>
                </c:pt>
                <c:pt idx="3">
                  <c:v>71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F-41FC-90F0-8A283A41369F}"/>
            </c:ext>
          </c:extLst>
        </c:ser>
        <c:ser>
          <c:idx val="4"/>
          <c:order val="4"/>
          <c:tx>
            <c:strRef>
              <c:f>'Five Year'!$A$8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Year'!$B$3:$F$3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Year'!$B$8:$F$8</c:f>
              <c:numCache>
                <c:formatCode>General</c:formatCode>
                <c:ptCount val="5"/>
                <c:pt idx="0">
                  <c:v>0</c:v>
                </c:pt>
                <c:pt idx="1">
                  <c:v>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F-41FC-90F0-8A283A41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678248"/>
        <c:axId val="595678576"/>
      </c:barChart>
      <c:catAx>
        <c:axId val="59567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78576"/>
        <c:crosses val="autoZero"/>
        <c:auto val="1"/>
        <c:lblAlgn val="ctr"/>
        <c:lblOffset val="100"/>
        <c:noMultiLvlLbl val="0"/>
      </c:catAx>
      <c:valAx>
        <c:axId val="595678576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678248"/>
        <c:crosses val="autoZero"/>
        <c:crossBetween val="between"/>
      </c:valAx>
      <c:dTable>
        <c:showHorzBorder val="0"/>
        <c:showVertBorder val="1"/>
        <c:showOutline val="0"/>
        <c:showKeys val="1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'Five Year'!$I$26</c:f>
              <c:strCache>
                <c:ptCount val="1"/>
                <c:pt idx="0">
                  <c:v>CCA Complaints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 w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38100"/>
              </a:sp3d>
            </c:spPr>
            <c:extLst>
              <c:ext xmlns:c16="http://schemas.microsoft.com/office/drawing/2014/chart" uri="{C3380CC4-5D6E-409C-BE32-E72D297353CC}">
                <c16:uniqueId val="{00000001-021D-40BD-8D3E-342A9FF4BCDB}"/>
              </c:ext>
            </c:extLst>
          </c:dPt>
          <c:cat>
            <c:numRef>
              <c:f>'Five Year'!$J$25:$N$25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Year'!$J$26:$N$26</c:f>
              <c:numCache>
                <c:formatCode>General</c:formatCode>
                <c:ptCount val="5"/>
                <c:pt idx="0">
                  <c:v>85</c:v>
                </c:pt>
                <c:pt idx="1">
                  <c:v>65</c:v>
                </c:pt>
                <c:pt idx="2">
                  <c:v>77</c:v>
                </c:pt>
                <c:pt idx="3">
                  <c:v>84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D-40BD-8D3E-342A9FF4BCDB}"/>
            </c:ext>
          </c:extLst>
        </c:ser>
        <c:ser>
          <c:idx val="1"/>
          <c:order val="1"/>
          <c:tx>
            <c:strRef>
              <c:f>'Five Year'!$I$27</c:f>
              <c:strCache>
                <c:ptCount val="1"/>
                <c:pt idx="0">
                  <c:v>Total Complaints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Year'!$J$25:$N$25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Year'!$J$27:$N$27</c:f>
              <c:numCache>
                <c:formatCode>General</c:formatCode>
                <c:ptCount val="5"/>
                <c:pt idx="0">
                  <c:v>253</c:v>
                </c:pt>
                <c:pt idx="1">
                  <c:v>244</c:v>
                </c:pt>
                <c:pt idx="2">
                  <c:v>243</c:v>
                </c:pt>
                <c:pt idx="3">
                  <c:v>285</c:v>
                </c:pt>
                <c:pt idx="4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D-40BD-8D3E-342A9FF4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670696"/>
        <c:axId val="460672008"/>
      </c:barChart>
      <c:catAx>
        <c:axId val="4606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672008"/>
        <c:crosses val="autoZero"/>
        <c:auto val="1"/>
        <c:lblAlgn val="ctr"/>
        <c:lblOffset val="100"/>
        <c:noMultiLvlLbl val="0"/>
      </c:catAx>
      <c:valAx>
        <c:axId val="46067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670696"/>
        <c:crosses val="autoZero"/>
        <c:crossBetween val="between"/>
      </c:valAx>
      <c:dTable>
        <c:showHorzBorder val="0"/>
        <c:showVertBorder val="1"/>
        <c:showOutline val="0"/>
        <c:showKeys val="1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'Five Year'!$I$108</c:f>
              <c:strCache>
                <c:ptCount val="1"/>
                <c:pt idx="0">
                  <c:v>CCA Complaints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Year'!$J$107:$N$107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Year'!$J$108:$N$108</c:f>
              <c:numCache>
                <c:formatCode>General</c:formatCode>
                <c:ptCount val="5"/>
                <c:pt idx="0">
                  <c:v>85</c:v>
                </c:pt>
                <c:pt idx="1">
                  <c:v>65</c:v>
                </c:pt>
                <c:pt idx="2">
                  <c:v>77</c:v>
                </c:pt>
                <c:pt idx="3">
                  <c:v>84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C-4EE5-8C21-F215B79F85BD}"/>
            </c:ext>
          </c:extLst>
        </c:ser>
        <c:ser>
          <c:idx val="1"/>
          <c:order val="1"/>
          <c:tx>
            <c:strRef>
              <c:f>'Five Year'!$I$109</c:f>
              <c:strCache>
                <c:ptCount val="1"/>
                <c:pt idx="0">
                  <c:v>CCA Allegations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'Five Year'!$J$107:$N$107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'Five Year'!$J$109:$N$109</c:f>
              <c:numCache>
                <c:formatCode>General</c:formatCode>
                <c:ptCount val="5"/>
                <c:pt idx="0">
                  <c:v>301</c:v>
                </c:pt>
                <c:pt idx="1">
                  <c:v>219</c:v>
                </c:pt>
                <c:pt idx="2">
                  <c:v>209</c:v>
                </c:pt>
                <c:pt idx="3">
                  <c:v>322</c:v>
                </c:pt>
                <c:pt idx="4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C-4EE5-8C21-F215B79F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666760"/>
        <c:axId val="460669384"/>
      </c:barChart>
      <c:catAx>
        <c:axId val="4606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669384"/>
        <c:crosses val="autoZero"/>
        <c:auto val="1"/>
        <c:lblAlgn val="ctr"/>
        <c:lblOffset val="100"/>
        <c:noMultiLvlLbl val="0"/>
      </c:catAx>
      <c:valAx>
        <c:axId val="46066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666760"/>
        <c:crosses val="autoZero"/>
        <c:crossBetween val="between"/>
      </c:valAx>
      <c:dTable>
        <c:showHorzBorder val="0"/>
        <c:showVertBorder val="1"/>
        <c:showOutline val="0"/>
        <c:showKeys val="1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Demographics!$AF$43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701-42D8-A235-6CD305818E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701-42D8-A235-6CD305818E4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701-42D8-A235-6CD305818E4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701-42D8-A235-6CD305818E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701-42D8-A235-6CD305818E4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701-42D8-A235-6CD305818E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701-42D8-A235-6CD305818E4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701-42D8-A235-6CD305818E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701-42D8-A235-6CD305818E4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701-42D8-A235-6CD305818E4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alpha val="99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701-42D8-A235-6CD305818E4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701-42D8-A235-6CD305818E4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701-42D8-A235-6CD305818E42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F701-42D8-A235-6CD305818E4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F701-42D8-A235-6CD305818E42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F701-42D8-A235-6CD305818E4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F701-42D8-A235-6CD305818E42}"/>
              </c:ext>
            </c:extLst>
          </c:dPt>
          <c:cat>
            <c:strRef>
              <c:f>Demographics!$AE$44:$AE$60</c:f>
              <c:strCache>
                <c:ptCount val="17"/>
                <c:pt idx="0">
                  <c:v>Female</c:v>
                </c:pt>
                <c:pt idx="1">
                  <c:v>Male</c:v>
                </c:pt>
                <c:pt idx="2">
                  <c:v>Unk</c:v>
                </c:pt>
                <c:pt idx="3">
                  <c:v>African Amer- ican</c:v>
                </c:pt>
                <c:pt idx="4">
                  <c:v>Asian</c:v>
                </c:pt>
                <c:pt idx="5">
                  <c:v>Cauca- sian</c:v>
                </c:pt>
                <c:pt idx="6">
                  <c:v>Hispan- ic</c:v>
                </c:pt>
                <c:pt idx="7">
                  <c:v>Other</c:v>
                </c:pt>
                <c:pt idx="8">
                  <c:v>Unk</c:v>
                </c:pt>
                <c:pt idx="9">
                  <c:v>Under 18</c:v>
                </c:pt>
                <c:pt idx="10">
                  <c:v>18-24</c:v>
                </c:pt>
                <c:pt idx="11">
                  <c:v>25-34</c:v>
                </c:pt>
                <c:pt idx="12">
                  <c:v>35-44</c:v>
                </c:pt>
                <c:pt idx="13">
                  <c:v>45-54</c:v>
                </c:pt>
                <c:pt idx="14">
                  <c:v>55-64</c:v>
                </c:pt>
                <c:pt idx="15">
                  <c:v>65+</c:v>
                </c:pt>
                <c:pt idx="16">
                  <c:v>Unk</c:v>
                </c:pt>
              </c:strCache>
            </c:strRef>
          </c:cat>
          <c:val>
            <c:numRef>
              <c:f>Demographics!$AF$44:$AF$60</c:f>
              <c:numCache>
                <c:formatCode>General</c:formatCode>
                <c:ptCount val="17"/>
                <c:pt idx="0">
                  <c:v>130</c:v>
                </c:pt>
                <c:pt idx="1">
                  <c:v>129</c:v>
                </c:pt>
                <c:pt idx="2">
                  <c:v>6</c:v>
                </c:pt>
                <c:pt idx="3">
                  <c:v>152</c:v>
                </c:pt>
                <c:pt idx="4">
                  <c:v>3</c:v>
                </c:pt>
                <c:pt idx="5">
                  <c:v>70</c:v>
                </c:pt>
                <c:pt idx="6">
                  <c:v>2</c:v>
                </c:pt>
                <c:pt idx="7">
                  <c:v>8</c:v>
                </c:pt>
                <c:pt idx="8">
                  <c:v>30</c:v>
                </c:pt>
                <c:pt idx="9">
                  <c:v>6</c:v>
                </c:pt>
                <c:pt idx="10">
                  <c:v>14</c:v>
                </c:pt>
                <c:pt idx="11">
                  <c:v>50</c:v>
                </c:pt>
                <c:pt idx="12">
                  <c:v>66</c:v>
                </c:pt>
                <c:pt idx="13">
                  <c:v>33</c:v>
                </c:pt>
                <c:pt idx="14">
                  <c:v>29</c:v>
                </c:pt>
                <c:pt idx="15">
                  <c:v>14</c:v>
                </c:pt>
                <c:pt idx="1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701-42D8-A235-6CD305818E42}"/>
            </c:ext>
          </c:extLst>
        </c:ser>
        <c:ser>
          <c:idx val="1"/>
          <c:order val="1"/>
          <c:tx>
            <c:strRef>
              <c:f>Demographics!$AG$43</c:f>
              <c:strCache>
                <c:ptCount val="1"/>
                <c:pt idx="0">
                  <c:v>Percentage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Demographics!$AE$44:$AE$60</c:f>
              <c:strCache>
                <c:ptCount val="17"/>
                <c:pt idx="0">
                  <c:v>Female</c:v>
                </c:pt>
                <c:pt idx="1">
                  <c:v>Male</c:v>
                </c:pt>
                <c:pt idx="2">
                  <c:v>Unk</c:v>
                </c:pt>
                <c:pt idx="3">
                  <c:v>African Amer- ican</c:v>
                </c:pt>
                <c:pt idx="4">
                  <c:v>Asian</c:v>
                </c:pt>
                <c:pt idx="5">
                  <c:v>Cauca- sian</c:v>
                </c:pt>
                <c:pt idx="6">
                  <c:v>Hispan- ic</c:v>
                </c:pt>
                <c:pt idx="7">
                  <c:v>Other</c:v>
                </c:pt>
                <c:pt idx="8">
                  <c:v>Unk</c:v>
                </c:pt>
                <c:pt idx="9">
                  <c:v>Under 18</c:v>
                </c:pt>
                <c:pt idx="10">
                  <c:v>18-24</c:v>
                </c:pt>
                <c:pt idx="11">
                  <c:v>25-34</c:v>
                </c:pt>
                <c:pt idx="12">
                  <c:v>35-44</c:v>
                </c:pt>
                <c:pt idx="13">
                  <c:v>45-54</c:v>
                </c:pt>
                <c:pt idx="14">
                  <c:v>55-64</c:v>
                </c:pt>
                <c:pt idx="15">
                  <c:v>65+</c:v>
                </c:pt>
                <c:pt idx="16">
                  <c:v>Unk</c:v>
                </c:pt>
              </c:strCache>
            </c:strRef>
          </c:cat>
          <c:val>
            <c:numRef>
              <c:f>Demographics!$AG$44:$AG$60</c:f>
              <c:numCache>
                <c:formatCode>0.0%</c:formatCode>
                <c:ptCount val="17"/>
                <c:pt idx="0">
                  <c:v>0.49056603773584906</c:v>
                </c:pt>
                <c:pt idx="1">
                  <c:v>0.48679245283018868</c:v>
                </c:pt>
                <c:pt idx="2">
                  <c:v>2.2641509433962263E-2</c:v>
                </c:pt>
                <c:pt idx="3">
                  <c:v>0.57358490566037734</c:v>
                </c:pt>
                <c:pt idx="4">
                  <c:v>1.1320754716981131E-2</c:v>
                </c:pt>
                <c:pt idx="5">
                  <c:v>0.26415094339622641</c:v>
                </c:pt>
                <c:pt idx="6">
                  <c:v>7.5471698113207548E-3</c:v>
                </c:pt>
                <c:pt idx="7">
                  <c:v>3.0188679245283019E-2</c:v>
                </c:pt>
                <c:pt idx="8">
                  <c:v>0.11320754716981132</c:v>
                </c:pt>
                <c:pt idx="9">
                  <c:v>2.2641509433962263E-2</c:v>
                </c:pt>
                <c:pt idx="10">
                  <c:v>5.2830188679245285E-2</c:v>
                </c:pt>
                <c:pt idx="11">
                  <c:v>0.18867924528301888</c:v>
                </c:pt>
                <c:pt idx="12">
                  <c:v>0.24905660377358491</c:v>
                </c:pt>
                <c:pt idx="13">
                  <c:v>0.12452830188679245</c:v>
                </c:pt>
                <c:pt idx="14">
                  <c:v>0.10943396226415095</c:v>
                </c:pt>
                <c:pt idx="15">
                  <c:v>5.2830188679245285E-2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701-42D8-A235-6CD305818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01531760"/>
        <c:axId val="701532088"/>
      </c:barChart>
      <c:catAx>
        <c:axId val="7015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532088"/>
        <c:crosses val="autoZero"/>
        <c:auto val="1"/>
        <c:lblAlgn val="ctr"/>
        <c:lblOffset val="100"/>
        <c:noMultiLvlLbl val="0"/>
      </c:catAx>
      <c:valAx>
        <c:axId val="70153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53176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Demographics!$AB$67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92C73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E81-4D7F-8D8A-ADE022FEDB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E81-4D7F-8D8A-ADE022FEDBF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E81-4D7F-8D8A-ADE022FEDBF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E81-4D7F-8D8A-ADE022FEDB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E81-4D7F-8D8A-ADE022FEDBF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E81-4D7F-8D8A-ADE022FEDBF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E81-4D7F-8D8A-ADE022FEDBF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E81-4D7F-8D8A-ADE022FEDBF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E81-4D7F-8D8A-ADE022FEDBF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E81-4D7F-8D8A-ADE022FEDBF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BE81-4D7F-8D8A-ADE022FEDBFD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BE81-4D7F-8D8A-ADE022FEDBF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BE81-4D7F-8D8A-ADE022FEDBFD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BE81-4D7F-8D8A-ADE022FEDBF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BE81-4D7F-8D8A-ADE022FEDBFD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BE81-4D7F-8D8A-ADE022FEDBFD}"/>
              </c:ext>
            </c:extLst>
          </c:dPt>
          <c:cat>
            <c:strRef>
              <c:f>Demographics!$AA$68:$AA$83</c:f>
              <c:strCache>
                <c:ptCount val="16"/>
                <c:pt idx="0">
                  <c:v>Female</c:v>
                </c:pt>
                <c:pt idx="1">
                  <c:v>Male</c:v>
                </c:pt>
                <c:pt idx="2">
                  <c:v>Unk </c:v>
                </c:pt>
                <c:pt idx="3">
                  <c:v>African Amer- ican</c:v>
                </c:pt>
                <c:pt idx="4">
                  <c:v>Asian</c:v>
                </c:pt>
                <c:pt idx="5">
                  <c:v>Cauca- sian</c:v>
                </c:pt>
                <c:pt idx="6">
                  <c:v>Hispan- ic</c:v>
                </c:pt>
                <c:pt idx="7">
                  <c:v>2+</c:v>
                </c:pt>
                <c:pt idx="8">
                  <c:v>Unk </c:v>
                </c:pt>
                <c:pt idx="9">
                  <c:v>18-24</c:v>
                </c:pt>
                <c:pt idx="10">
                  <c:v>25-34</c:v>
                </c:pt>
                <c:pt idx="11">
                  <c:v>35-44</c:v>
                </c:pt>
                <c:pt idx="12">
                  <c:v>45-54</c:v>
                </c:pt>
                <c:pt idx="13">
                  <c:v>55-64</c:v>
                </c:pt>
                <c:pt idx="14">
                  <c:v>65+</c:v>
                </c:pt>
                <c:pt idx="15">
                  <c:v>Unk </c:v>
                </c:pt>
              </c:strCache>
            </c:strRef>
          </c:cat>
          <c:val>
            <c:numRef>
              <c:f>Demographics!$AB$68:$AB$83</c:f>
              <c:numCache>
                <c:formatCode>General</c:formatCode>
                <c:ptCount val="16"/>
                <c:pt idx="0">
                  <c:v>62</c:v>
                </c:pt>
                <c:pt idx="1">
                  <c:v>249</c:v>
                </c:pt>
                <c:pt idx="2">
                  <c:v>7</c:v>
                </c:pt>
                <c:pt idx="3">
                  <c:v>77</c:v>
                </c:pt>
                <c:pt idx="4">
                  <c:v>3</c:v>
                </c:pt>
                <c:pt idx="5">
                  <c:v>225</c:v>
                </c:pt>
                <c:pt idx="6">
                  <c:v>2</c:v>
                </c:pt>
                <c:pt idx="7">
                  <c:v>3</c:v>
                </c:pt>
                <c:pt idx="8">
                  <c:v>8</c:v>
                </c:pt>
                <c:pt idx="9">
                  <c:v>7</c:v>
                </c:pt>
                <c:pt idx="10">
                  <c:v>64</c:v>
                </c:pt>
                <c:pt idx="11">
                  <c:v>92</c:v>
                </c:pt>
                <c:pt idx="12">
                  <c:v>105</c:v>
                </c:pt>
                <c:pt idx="13">
                  <c:v>31</c:v>
                </c:pt>
                <c:pt idx="14">
                  <c:v>4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E81-4D7F-8D8A-ADE022FEDBFD}"/>
            </c:ext>
          </c:extLst>
        </c:ser>
        <c:ser>
          <c:idx val="1"/>
          <c:order val="1"/>
          <c:tx>
            <c:strRef>
              <c:f>Demographics!$AC$67</c:f>
              <c:strCache>
                <c:ptCount val="1"/>
                <c:pt idx="0">
                  <c:v>Percentage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BA58-4E4E-A230-756A1385B760}"/>
              </c:ext>
            </c:extLst>
          </c:dPt>
          <c:cat>
            <c:strRef>
              <c:f>Demographics!$AA$68:$AA$83</c:f>
              <c:strCache>
                <c:ptCount val="16"/>
                <c:pt idx="0">
                  <c:v>Female</c:v>
                </c:pt>
                <c:pt idx="1">
                  <c:v>Male</c:v>
                </c:pt>
                <c:pt idx="2">
                  <c:v>Unk </c:v>
                </c:pt>
                <c:pt idx="3">
                  <c:v>African Amer- ican</c:v>
                </c:pt>
                <c:pt idx="4">
                  <c:v>Asian</c:v>
                </c:pt>
                <c:pt idx="5">
                  <c:v>Cauca- sian</c:v>
                </c:pt>
                <c:pt idx="6">
                  <c:v>Hispan- ic</c:v>
                </c:pt>
                <c:pt idx="7">
                  <c:v>2+</c:v>
                </c:pt>
                <c:pt idx="8">
                  <c:v>Unk </c:v>
                </c:pt>
                <c:pt idx="9">
                  <c:v>18-24</c:v>
                </c:pt>
                <c:pt idx="10">
                  <c:v>25-34</c:v>
                </c:pt>
                <c:pt idx="11">
                  <c:v>35-44</c:v>
                </c:pt>
                <c:pt idx="12">
                  <c:v>45-54</c:v>
                </c:pt>
                <c:pt idx="13">
                  <c:v>55-64</c:v>
                </c:pt>
                <c:pt idx="14">
                  <c:v>65+</c:v>
                </c:pt>
                <c:pt idx="15">
                  <c:v>Unk </c:v>
                </c:pt>
              </c:strCache>
            </c:strRef>
          </c:cat>
          <c:val>
            <c:numRef>
              <c:f>Demographics!$AC$68:$AC$83</c:f>
              <c:numCache>
                <c:formatCode>0.0%</c:formatCode>
                <c:ptCount val="16"/>
                <c:pt idx="0">
                  <c:v>0.19496855345911951</c:v>
                </c:pt>
                <c:pt idx="1">
                  <c:v>0.78301886792452835</c:v>
                </c:pt>
                <c:pt idx="2">
                  <c:v>2.20125786163522E-2</c:v>
                </c:pt>
                <c:pt idx="3">
                  <c:v>0.24213836477987422</c:v>
                </c:pt>
                <c:pt idx="4">
                  <c:v>9.433962264150943E-3</c:v>
                </c:pt>
                <c:pt idx="5">
                  <c:v>0.70899999999999996</c:v>
                </c:pt>
                <c:pt idx="6">
                  <c:v>6.2893081761006293E-3</c:v>
                </c:pt>
                <c:pt idx="7">
                  <c:v>9.433962264150943E-3</c:v>
                </c:pt>
                <c:pt idx="8">
                  <c:v>2.5157232704402517E-2</c:v>
                </c:pt>
                <c:pt idx="9">
                  <c:v>2.20125786163522E-2</c:v>
                </c:pt>
                <c:pt idx="10">
                  <c:v>0.20125786163522014</c:v>
                </c:pt>
                <c:pt idx="11">
                  <c:v>0.28930817610062892</c:v>
                </c:pt>
                <c:pt idx="12">
                  <c:v>0.33100000000000002</c:v>
                </c:pt>
                <c:pt idx="13">
                  <c:v>9.7484276729559755E-2</c:v>
                </c:pt>
                <c:pt idx="14">
                  <c:v>1.2578616352201259E-2</c:v>
                </c:pt>
                <c:pt idx="15">
                  <c:v>4.716981132075472E-2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E81-4D7F-8D8A-ADE022FED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01542584"/>
        <c:axId val="701551112"/>
      </c:barChart>
      <c:catAx>
        <c:axId val="70154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551112"/>
        <c:crosses val="autoZero"/>
        <c:auto val="1"/>
        <c:lblAlgn val="ctr"/>
        <c:lblOffset val="100"/>
        <c:noMultiLvlLbl val="0"/>
      </c:catAx>
      <c:valAx>
        <c:axId val="70155111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54258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02464275298926E-2"/>
          <c:y val="6.3492063492063489E-2"/>
          <c:w val="0.88327901720618252"/>
          <c:h val="0.75609173853268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Demographics!$R$104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79C-41B6-A00D-5F6CA69C83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79C-41B6-A00D-5F6CA69C835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79C-41B6-A00D-5F6CA69C83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79C-41B6-A00D-5F6CA69C835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79C-41B6-A00D-5F6CA69C835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579C-41B6-A00D-5F6CA69C835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579C-41B6-A00D-5F6CA69C835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579C-41B6-A00D-5F6CA69C83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579C-41B6-A00D-5F6CA69C835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579C-41B6-A00D-5F6CA69C835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579C-41B6-A00D-5F6CA69C8350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579C-41B6-A00D-5F6CA69C8350}"/>
              </c:ext>
            </c:extLst>
          </c:dPt>
          <c:cat>
            <c:strRef>
              <c:f>Demographics!$Q$105:$Q$117</c:f>
              <c:strCache>
                <c:ptCount val="13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31+</c:v>
                </c:pt>
                <c:pt idx="7">
                  <c:v>Unk</c:v>
                </c:pt>
                <c:pt idx="8">
                  <c:v>Captain</c:v>
                </c:pt>
                <c:pt idx="9">
                  <c:v>Lieuten- ant</c:v>
                </c:pt>
                <c:pt idx="10">
                  <c:v>Officer</c:v>
                </c:pt>
                <c:pt idx="11">
                  <c:v>Special- ist</c:v>
                </c:pt>
                <c:pt idx="12">
                  <c:v>Sergeant</c:v>
                </c:pt>
              </c:strCache>
            </c:strRef>
          </c:cat>
          <c:val>
            <c:numRef>
              <c:f>Demographics!$R$105:$R$117</c:f>
              <c:numCache>
                <c:formatCode>General</c:formatCode>
                <c:ptCount val="13"/>
                <c:pt idx="0">
                  <c:v>94</c:v>
                </c:pt>
                <c:pt idx="1">
                  <c:v>22</c:v>
                </c:pt>
                <c:pt idx="2">
                  <c:v>41</c:v>
                </c:pt>
                <c:pt idx="3">
                  <c:v>49</c:v>
                </c:pt>
                <c:pt idx="4">
                  <c:v>65</c:v>
                </c:pt>
                <c:pt idx="5">
                  <c:v>28</c:v>
                </c:pt>
                <c:pt idx="6">
                  <c:v>5</c:v>
                </c:pt>
                <c:pt idx="7">
                  <c:v>14</c:v>
                </c:pt>
                <c:pt idx="8">
                  <c:v>1</c:v>
                </c:pt>
                <c:pt idx="9">
                  <c:v>8</c:v>
                </c:pt>
                <c:pt idx="10">
                  <c:v>259</c:v>
                </c:pt>
                <c:pt idx="11">
                  <c:v>17</c:v>
                </c:pt>
                <c:pt idx="1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9C-41B6-A00D-5F6CA69C8350}"/>
            </c:ext>
          </c:extLst>
        </c:ser>
        <c:ser>
          <c:idx val="1"/>
          <c:order val="1"/>
          <c:tx>
            <c:strRef>
              <c:f>Demographics!$S$104</c:f>
              <c:strCache>
                <c:ptCount val="1"/>
                <c:pt idx="0">
                  <c:v>Percentage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92C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579C-41B6-A00D-5F6CA69C8350}"/>
              </c:ext>
            </c:extLst>
          </c:dPt>
          <c:cat>
            <c:strRef>
              <c:f>Demographics!$Q$105:$Q$117</c:f>
              <c:strCache>
                <c:ptCount val="13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  <c:pt idx="6">
                  <c:v>31+</c:v>
                </c:pt>
                <c:pt idx="7">
                  <c:v>Unk</c:v>
                </c:pt>
                <c:pt idx="8">
                  <c:v>Captain</c:v>
                </c:pt>
                <c:pt idx="9">
                  <c:v>Lieuten- ant</c:v>
                </c:pt>
                <c:pt idx="10">
                  <c:v>Officer</c:v>
                </c:pt>
                <c:pt idx="11">
                  <c:v>Special- ist</c:v>
                </c:pt>
                <c:pt idx="12">
                  <c:v>Sergeant</c:v>
                </c:pt>
              </c:strCache>
            </c:strRef>
          </c:cat>
          <c:val>
            <c:numRef>
              <c:f>Demographics!$S$105:$S$117</c:f>
              <c:numCache>
                <c:formatCode>0.0%</c:formatCode>
                <c:ptCount val="13"/>
                <c:pt idx="0">
                  <c:v>0.29559748427672955</c:v>
                </c:pt>
                <c:pt idx="1">
                  <c:v>6.9182389937106917E-2</c:v>
                </c:pt>
                <c:pt idx="2">
                  <c:v>0.12893081761006289</c:v>
                </c:pt>
                <c:pt idx="3">
                  <c:v>0.1540880503144654</c:v>
                </c:pt>
                <c:pt idx="4">
                  <c:v>0.20440251572327045</c:v>
                </c:pt>
                <c:pt idx="5">
                  <c:v>8.8050314465408799E-2</c:v>
                </c:pt>
                <c:pt idx="6">
                  <c:v>1.5723270440251572E-2</c:v>
                </c:pt>
                <c:pt idx="7">
                  <c:v>4.40251572327044E-2</c:v>
                </c:pt>
                <c:pt idx="8">
                  <c:v>3.1446540880503146E-3</c:v>
                </c:pt>
                <c:pt idx="9">
                  <c:v>2.5157232704402517E-2</c:v>
                </c:pt>
                <c:pt idx="10">
                  <c:v>0.81499999999999995</c:v>
                </c:pt>
                <c:pt idx="11">
                  <c:v>5.3459119496855348E-2</c:v>
                </c:pt>
                <c:pt idx="12">
                  <c:v>0.10377358490566038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79C-41B6-A00D-5F6CA69C8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93238824"/>
        <c:axId val="593235872"/>
      </c:barChart>
      <c:catAx>
        <c:axId val="5932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35872"/>
        <c:crosses val="autoZero"/>
        <c:auto val="1"/>
        <c:lblAlgn val="ctr"/>
        <c:lblOffset val="100"/>
        <c:noMultiLvlLbl val="0"/>
      </c:catAx>
      <c:valAx>
        <c:axId val="593235872"/>
        <c:scaling>
          <c:orientation val="minMax"/>
          <c:max val="2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38824"/>
        <c:crosses val="autoZero"/>
        <c:crossBetween val="between"/>
        <c:majorUnit val="25"/>
      </c:valAx>
      <c:dTable>
        <c:showHorzBorder val="0"/>
        <c:showVertBorder val="1"/>
        <c:showOutline val="0"/>
        <c:showKeys val="0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0.26158</cdr:x>
      <cdr:y>0.05952</cdr:y>
    </cdr:from>
    <cdr:to>
      <cdr:x>0.26158</cdr:x>
      <cdr:y>0.97952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F741B6-C2C0-4FFA-A439-69CB9546B5C1}"/>
            </a:ext>
          </a:extLst>
        </cdr:cNvPr>
        <cdr:cNvCxnSpPr/>
      </cdr:nvCxnSpPr>
      <cdr:spPr>
        <a:xfrm xmlns:a="http://schemas.openxmlformats.org/drawingml/2006/main">
          <a:off x="2152662" y="190490"/>
          <a:ext cx="0" cy="294436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0.57194</cdr:x>
      <cdr:y>0.05396</cdr:y>
    </cdr:from>
    <cdr:to>
      <cdr:x>0.57194</cdr:x>
      <cdr:y>0.97396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94945239-15BE-489D-8839-076EEE86C2C3}"/>
            </a:ext>
          </a:extLst>
        </cdr:cNvPr>
        <cdr:cNvCxnSpPr/>
      </cdr:nvCxnSpPr>
      <cdr:spPr>
        <a:xfrm xmlns:a="http://schemas.openxmlformats.org/drawingml/2006/main">
          <a:off x="3660843" y="148018"/>
          <a:ext cx="0" cy="2523744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0.27249</cdr:x>
      <cdr:y>0.05333</cdr:y>
    </cdr:from>
    <cdr:to>
      <cdr:x>0.27249</cdr:x>
      <cdr:y>0.97999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0301DB4-164B-4ECD-A1D8-F2FC5CCAEB76}"/>
            </a:ext>
          </a:extLst>
        </cdr:cNvPr>
        <cdr:cNvCxnSpPr/>
      </cdr:nvCxnSpPr>
      <cdr:spPr>
        <a:xfrm xmlns:a="http://schemas.openxmlformats.org/drawingml/2006/main">
          <a:off x="2242508" y="170665"/>
          <a:ext cx="0" cy="29656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0.60036</cdr:x>
      <cdr:y>0.05556</cdr:y>
    </cdr:from>
    <cdr:to>
      <cdr:x>0.60036</cdr:x>
      <cdr:y>0.98222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C8A3156-2AB7-4C03-A94F-C949D9BD4811}"/>
            </a:ext>
          </a:extLst>
        </cdr:cNvPr>
        <cdr:cNvCxnSpPr/>
      </cdr:nvCxnSpPr>
      <cdr:spPr>
        <a:xfrm xmlns:a="http://schemas.openxmlformats.org/drawingml/2006/main">
          <a:off x="4940733" y="177804"/>
          <a:ext cx="0" cy="29656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0.6434</cdr:x>
      <cdr:y>0.05121</cdr:y>
    </cdr:from>
    <cdr:to>
      <cdr:x>0.6434</cdr:x>
      <cdr:y>0.98177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3FA1D29-8AAB-4E22-AE93-E9DD15F33168}"/>
            </a:ext>
          </a:extLst>
        </cdr:cNvPr>
        <cdr:cNvCxnSpPr/>
      </cdr:nvCxnSpPr>
      <cdr:spPr>
        <a:xfrm xmlns:a="http://schemas.openxmlformats.org/drawingml/2006/main">
          <a:off x="5294902" y="140480"/>
          <a:ext cx="0" cy="25527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5384-CAF5-4A72-A4D8-5CB036A0419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DA21-1282-4880-B91C-9C1E3B437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Meeting revamp:</a:t>
            </a:r>
          </a:p>
          <a:p>
            <a:endParaRPr lang="en-US" sz="1200" spc="-1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opportunities for community to…</a:t>
            </a:r>
          </a:p>
          <a:p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spc="-1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offer comments and questions during monthly Board Meetings; </a:t>
            </a:r>
            <a:b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(ii) provide qualitative feedback  to CCA’s on its efficacy; and </a:t>
            </a:r>
            <a:b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 become educated about issues related to community concerns through the use of guest speakers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5DA21-1282-4880-B91C-9C1E3B437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7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5DA21-1282-4880-B91C-9C1E3B437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0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Total of 249 complaints reviewed by CCA in 2020</a:t>
            </a:r>
            <a:r>
              <a:rPr lang="en-US" altLang="en-US" dirty="0">
                <a:highlight>
                  <a:srgbClr val="FFFF00"/>
                </a:highlight>
              </a:rPr>
              <a:t>. 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Withdrawn complaints are in addition to CCA or IIS/CCRP totals.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IIS/CCRP Case Totals for previous years include CCA NJ</a:t>
            </a:r>
          </a:p>
          <a:p>
            <a:endParaRPr lang="en-US" altLang="en-US" dirty="0">
              <a:highlight>
                <a:srgbClr val="FFFF00"/>
              </a:highlight>
            </a:endParaRPr>
          </a:p>
          <a:p>
            <a:r>
              <a:rPr lang="en-US" altLang="en-US" dirty="0">
                <a:highlight>
                  <a:srgbClr val="FFFF00"/>
                </a:highlight>
              </a:rPr>
              <a:t>Withdrawn: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2019 – 285 including 1 Withdrawn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2018 – 243 including 2 Withdrawn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2017 – 244 including 2 Withdrawn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2016 – 253 including 0 Withdrawn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2015 – 286 including 16 Withdrawn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5 Allegations</a:t>
            </a:r>
            <a:r>
              <a:rPr lang="en-US" baseline="0" dirty="0"/>
              <a:t> assigned to complaints investigated by CCA in 2020</a:t>
            </a:r>
            <a:endParaRPr lang="en-US" dirty="0"/>
          </a:p>
          <a:p>
            <a:pPr marL="228567" indent="-228567">
              <a:buAutoNum type="arabicParenR"/>
            </a:pPr>
            <a:r>
              <a:rPr lang="en-US" dirty="0"/>
              <a:t>Use of Force /Excessive Force</a:t>
            </a:r>
          </a:p>
          <a:p>
            <a:pPr marL="228567" marR="0" lvl="0" indent="-22856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Search/Seizure/Entry </a:t>
            </a:r>
            <a:endParaRPr lang="en-US" baseline="0" dirty="0"/>
          </a:p>
          <a:p>
            <a:pPr marL="228600" indent="-228600">
              <a:buAutoNum type="arabicParenR" startAt="3"/>
            </a:pPr>
            <a:r>
              <a:rPr lang="en-US" baseline="0" dirty="0"/>
              <a:t>Discourtesy</a:t>
            </a:r>
          </a:p>
          <a:p>
            <a:pPr marL="228600" indent="-228600">
              <a:buAutoNum type="arabicParenR" startAt="3"/>
            </a:pPr>
            <a:r>
              <a:rPr lang="en-US" baseline="0" dirty="0"/>
              <a:t>Stop</a:t>
            </a:r>
          </a:p>
          <a:p>
            <a:r>
              <a:rPr lang="en-US" baseline="0" dirty="0"/>
              <a:t>5)   Discrimination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5DA21-1282-4880-B91C-9C1E3B4371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2194-F13B-49A1-8FC6-0503E2F57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2194-F13B-49A1-8FC6-0503E2F57B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Patterns Report examined a 3-year period and tracked </a:t>
            </a:r>
            <a:b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200" spc="-1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officers who have received a high number of complaints, </a:t>
            </a:r>
            <a:b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(ii) repeat complainants, and </a:t>
            </a:r>
            <a:b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 the top circumstances that formed the bases for complaints.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5DA21-1282-4880-B91C-9C1E3B437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1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itizencomplaintauthority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twitter.com/ccauthor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3150" y="1085851"/>
            <a:ext cx="7315200" cy="148590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CCA 2020 Annual Report</a:t>
            </a:r>
            <a:endParaRPr lang="en-US" sz="3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rgbClr val="FFFFFF"/>
                </a:solidFill>
              </a:rPr>
              <a:t>May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73C9B-EDD4-4117-B9FE-F3E3BDEEAA47}"/>
              </a:ext>
            </a:extLst>
          </p:cNvPr>
          <p:cNvSpPr txBox="1"/>
          <p:nvPr/>
        </p:nvSpPr>
        <p:spPr>
          <a:xfrm>
            <a:off x="3636002" y="36158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+mn-lt"/>
                <a:sym typeface="Arial" pitchFamily="34" charset="0"/>
              </a:rPr>
              <a:t>Gabe Davis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+mn-lt"/>
                <a:sym typeface="Arial" pitchFamily="34" charset="0"/>
              </a:rPr>
              <a:t>Executive Director</a:t>
            </a:r>
            <a:endParaRPr lang="en-US" altLang="en-US" sz="1800" dirty="0">
              <a:solidFill>
                <a:srgbClr val="FFFFFF"/>
              </a:solidFill>
              <a:latin typeface="+mn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9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48D8C-509F-4239-8D19-3F2DA79F87FB}"/>
              </a:ext>
            </a:extLst>
          </p:cNvPr>
          <p:cNvSpPr txBox="1">
            <a:spLocks/>
          </p:cNvSpPr>
          <p:nvPr/>
        </p:nvSpPr>
        <p:spPr>
          <a:xfrm>
            <a:off x="469900" y="438346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Five-Year Allegations</a:t>
            </a:r>
            <a:endParaRPr lang="en-US" sz="24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D37F21-F640-45AD-B15F-D419B0A3A8C7}"/>
              </a:ext>
            </a:extLst>
          </p:cNvPr>
          <p:cNvGraphicFramePr>
            <a:graphicFrameLocks noGrp="1"/>
          </p:cNvGraphicFramePr>
          <p:nvPr/>
        </p:nvGraphicFramePr>
        <p:xfrm>
          <a:off x="3564838" y="482601"/>
          <a:ext cx="4960644" cy="4139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419">
                  <a:extLst>
                    <a:ext uri="{9D8B030D-6E8A-4147-A177-3AD203B41FA5}">
                      <a16:colId xmlns:a16="http://schemas.microsoft.com/office/drawing/2014/main" val="2405490483"/>
                    </a:ext>
                  </a:extLst>
                </a:gridCol>
                <a:gridCol w="586045">
                  <a:extLst>
                    <a:ext uri="{9D8B030D-6E8A-4147-A177-3AD203B41FA5}">
                      <a16:colId xmlns:a16="http://schemas.microsoft.com/office/drawing/2014/main" val="2127948444"/>
                    </a:ext>
                  </a:extLst>
                </a:gridCol>
                <a:gridCol w="586045">
                  <a:extLst>
                    <a:ext uri="{9D8B030D-6E8A-4147-A177-3AD203B41FA5}">
                      <a16:colId xmlns:a16="http://schemas.microsoft.com/office/drawing/2014/main" val="3426439232"/>
                    </a:ext>
                  </a:extLst>
                </a:gridCol>
                <a:gridCol w="586045">
                  <a:extLst>
                    <a:ext uri="{9D8B030D-6E8A-4147-A177-3AD203B41FA5}">
                      <a16:colId xmlns:a16="http://schemas.microsoft.com/office/drawing/2014/main" val="916902939"/>
                    </a:ext>
                  </a:extLst>
                </a:gridCol>
                <a:gridCol w="586045">
                  <a:extLst>
                    <a:ext uri="{9D8B030D-6E8A-4147-A177-3AD203B41FA5}">
                      <a16:colId xmlns:a16="http://schemas.microsoft.com/office/drawing/2014/main" val="1248637065"/>
                    </a:ext>
                  </a:extLst>
                </a:gridCol>
                <a:gridCol w="586045">
                  <a:extLst>
                    <a:ext uri="{9D8B030D-6E8A-4147-A177-3AD203B41FA5}">
                      <a16:colId xmlns:a16="http://schemas.microsoft.com/office/drawing/2014/main" val="420148866"/>
                    </a:ext>
                  </a:extLst>
                </a:gridCol>
              </a:tblGrid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Allegations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02409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Criminal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364716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Death (TASER)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89866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Death in Custody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103406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Detention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911693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Discharge of Firearm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800259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Discourtesy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4374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Discrimination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539902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Frisk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39043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Harassment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981225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Lack of Service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272686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Law Violation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920460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Pointing of a Firearm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209962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Procedure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658328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Racial Profiling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23050"/>
                  </a:ext>
                </a:extLst>
              </a:tr>
              <a:tr h="88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Search/Seizure/Entry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18635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Sexual Misconduct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488757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Stop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530703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Unethical Conduct/Misconduct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296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Use of Force/Excessive Force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rgbClr val="C0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50685"/>
                  </a:ext>
                </a:extLst>
              </a:tr>
              <a:tr h="198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78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6C91FB1-2B47-4CFC-B34C-E635CCD0DACF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B81BD0-CABF-4475-8877-3AAF4718B184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BBE4A7E0-D091-4378-9BAA-CD1812087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33B1D-6DBE-4D14-BC7D-2F54C6CB97BC}"/>
              </a:ext>
            </a:extLst>
          </p:cNvPr>
          <p:cNvCxnSpPr>
            <a:cxnSpLocks/>
          </p:cNvCxnSpPr>
          <p:nvPr/>
        </p:nvCxnSpPr>
        <p:spPr>
          <a:xfrm rot="5400000">
            <a:off x="12446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4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11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5D362B-8E6D-4DAB-8750-8B8FF43F6985}"/>
              </a:ext>
            </a:extLst>
          </p:cNvPr>
          <p:cNvSpPr txBox="1">
            <a:spLocks/>
          </p:cNvSpPr>
          <p:nvPr/>
        </p:nvSpPr>
        <p:spPr>
          <a:xfrm>
            <a:off x="461764" y="425079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Complainant Demographics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CE6DFC-C25E-483D-BD84-6D5DAC976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682944"/>
              </p:ext>
            </p:extLst>
          </p:nvPr>
        </p:nvGraphicFramePr>
        <p:xfrm>
          <a:off x="474464" y="1182650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1CAF4E-899F-4FF5-9101-79AF6B851372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FC108B-F923-42C1-8849-5F93803E636D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54806E4C-FC82-480D-A2AE-9632BA38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DDFE9-7AF7-4C7B-A7CD-A6FB95C8AFCE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1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B99D0-B45F-47C9-AAC2-9609639A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11" y="547405"/>
            <a:ext cx="6830378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13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B78874-4D69-4B07-B82D-00F435171679}"/>
              </a:ext>
            </a:extLst>
          </p:cNvPr>
          <p:cNvSpPr txBox="1">
            <a:spLocks/>
          </p:cNvSpPr>
          <p:nvPr/>
        </p:nvSpPr>
        <p:spPr>
          <a:xfrm>
            <a:off x="461764" y="418925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Officer Demographics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7EB58F-3D70-41F9-93DE-CF30904A7AA6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A078A6-F312-4FFC-8B12-C1D0FFDE741E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03BFCA2-67D1-4F05-A325-5B685B49C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0C12D2-A469-44FD-986E-2C7531C1F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459385"/>
              </p:ext>
            </p:extLst>
          </p:nvPr>
        </p:nvGraphicFramePr>
        <p:xfrm>
          <a:off x="499864" y="1231616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0906A-7BC2-47C0-9D8C-05DB68E7A7A0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9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14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EFB91F-FD93-45C4-9C40-12165A81E203}"/>
              </a:ext>
            </a:extLst>
          </p:cNvPr>
          <p:cNvSpPr txBox="1">
            <a:spLocks/>
          </p:cNvSpPr>
          <p:nvPr/>
        </p:nvSpPr>
        <p:spPr>
          <a:xfrm>
            <a:off x="461764" y="418925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Officer Demographics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EFF6BC-EC7E-462D-AAF9-549D317CE858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8469F4-570A-4D21-9081-C36DB3560724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8788C8FB-1CE6-4E0A-B817-766A125D8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86782DE-0E06-462A-ACFA-11C7A7166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21154"/>
              </p:ext>
            </p:extLst>
          </p:nvPr>
        </p:nvGraphicFramePr>
        <p:xfrm>
          <a:off x="695121" y="1172877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807458-E1A8-4AA6-B939-8E4A44B16606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88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commenced 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new investigations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citizen complaints. In addition, CCA referred 174 complaints to the Cincinnati Police Department (CPD) for investigation after screening and reviewing those complaints.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44 investigations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and issued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306 findings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associated with those cases.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 responded to the scene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officer-involved shootings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 total).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 responded to the scene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cases involving deaths in police custody, or deaths potentially resulting from police action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 total).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4E2322-4F02-44FE-91E0-13C15CBC933D}"/>
              </a:ext>
            </a:extLst>
          </p:cNvPr>
          <p:cNvSpPr txBox="1">
            <a:spLocks/>
          </p:cNvSpPr>
          <p:nvPr/>
        </p:nvSpPr>
        <p:spPr>
          <a:xfrm>
            <a:off x="467782" y="460447"/>
            <a:ext cx="4658854" cy="467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2020 Accomplishments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B3A6A0-933A-44B1-956D-9A4B091CB719}"/>
              </a:ext>
            </a:extLst>
          </p:cNvPr>
          <p:cNvCxnSpPr/>
          <p:nvPr/>
        </p:nvCxnSpPr>
        <p:spPr>
          <a:xfrm>
            <a:off x="542732" y="890596"/>
            <a:ext cx="1140178" cy="0"/>
          </a:xfrm>
          <a:prstGeom prst="line">
            <a:avLst/>
          </a:prstGeom>
          <a:ln>
            <a:solidFill>
              <a:srgbClr val="C2D3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7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57200" y="1053294"/>
            <a:ext cx="8477241" cy="3488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collaborated with CPD on CPD’s periodic review of its use of force procedures, during which CCA issued multiple recommendations regarding CPD’s proposed policy revisions. </a:t>
            </a:r>
          </a:p>
          <a:p>
            <a:pPr marL="228600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issued 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15 unique recommendations 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CPD. Those recommendations addressed police policy and training, including the following topics: investigatory stops, searches and frisks, Body Worn Camera (BWC) evidentiary access, BWC use policy, CPD’s Use of Force Review Board, TASER deployment, defining harassment as an allegation, and more.</a:t>
            </a:r>
          </a:p>
          <a:p>
            <a:pPr marL="228600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202174-F1D4-4CA9-9091-FC854A543F9F}"/>
              </a:ext>
            </a:extLst>
          </p:cNvPr>
          <p:cNvSpPr txBox="1">
            <a:spLocks/>
          </p:cNvSpPr>
          <p:nvPr/>
        </p:nvSpPr>
        <p:spPr>
          <a:xfrm>
            <a:off x="467782" y="460447"/>
            <a:ext cx="4658854" cy="467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2020 Accomplishments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FB56A1-AB83-4E46-B19D-25340DCA6AB6}"/>
              </a:ext>
            </a:extLst>
          </p:cNvPr>
          <p:cNvCxnSpPr/>
          <p:nvPr/>
        </p:nvCxnSpPr>
        <p:spPr>
          <a:xfrm>
            <a:off x="542732" y="890596"/>
            <a:ext cx="1140178" cy="0"/>
          </a:xfrm>
          <a:prstGeom prst="line">
            <a:avLst/>
          </a:prstGeom>
          <a:ln>
            <a:solidFill>
              <a:srgbClr val="C2D3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3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F0C92B6-CD3E-4DC6-A607-B8656046BB14}"/>
              </a:ext>
            </a:extLst>
          </p:cNvPr>
          <p:cNvSpPr txBox="1">
            <a:spLocks/>
          </p:cNvSpPr>
          <p:nvPr/>
        </p:nvSpPr>
        <p:spPr>
          <a:xfrm>
            <a:off x="457200" y="10414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 participated and led 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community engagements 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trainings, reaching 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270 people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provided public with opportunity to participate in CCA’s monthly Board Meetings virtually, for the first time in CCA’s history.</a:t>
            </a:r>
          </a:p>
          <a:p>
            <a:pPr marL="228600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published its </a:t>
            </a:r>
            <a:r>
              <a:rPr kumimoji="0" lang="en-US" sz="1400" b="1" i="1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Annual Report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summarized CCA’s activities and outcomes for the 2019 calendar year.</a:t>
            </a:r>
          </a:p>
          <a:p>
            <a:pPr marL="228600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CCA published its </a:t>
            </a:r>
            <a:r>
              <a:rPr kumimoji="0" lang="en-US" sz="1400" b="1" i="1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Patterns Report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1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3419C3-7EB2-424B-A900-5B48CF0441B1}"/>
              </a:ext>
            </a:extLst>
          </p:cNvPr>
          <p:cNvSpPr txBox="1">
            <a:spLocks/>
          </p:cNvSpPr>
          <p:nvPr/>
        </p:nvSpPr>
        <p:spPr>
          <a:xfrm>
            <a:off x="467782" y="460447"/>
            <a:ext cx="4658854" cy="467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2020 Accomplishments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41CB80-578A-494A-A590-D6235DEA7A00}"/>
              </a:ext>
            </a:extLst>
          </p:cNvPr>
          <p:cNvCxnSpPr/>
          <p:nvPr/>
        </p:nvCxnSpPr>
        <p:spPr>
          <a:xfrm>
            <a:off x="542732" y="890596"/>
            <a:ext cx="1140178" cy="0"/>
          </a:xfrm>
          <a:prstGeom prst="line">
            <a:avLst/>
          </a:prstGeom>
          <a:ln>
            <a:solidFill>
              <a:srgbClr val="C2D3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6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F0C92B6-CD3E-4DC6-A607-B8656046BB14}"/>
              </a:ext>
            </a:extLst>
          </p:cNvPr>
          <p:cNvSpPr txBox="1">
            <a:spLocks/>
          </p:cNvSpPr>
          <p:nvPr/>
        </p:nvSpPr>
        <p:spPr>
          <a:xfrm>
            <a:off x="457200" y="104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liaised with and provided guidance to public officials and representatives from other cities interested in creating an oversight agency or improving existing oversight functions.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hired, onboarded, and trained </a:t>
            </a:r>
            <a:r>
              <a:rPr kumimoji="0" lang="en-US" sz="1400" b="1" i="0" u="none" strike="noStrike" kern="1200" cap="none" spc="-10" normalizeH="0" baseline="0" noProof="0" dirty="0">
                <a:ln>
                  <a:noFill/>
                </a:ln>
                <a:solidFill>
                  <a:srgbClr val="1291D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new experienced and diverse Investigators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 a former NYPD detective fluent in Spanish, a former Cleveland prosecutor, and a counterintelligence investigator from the U.S. Intelligence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3419C3-7EB2-424B-A900-5B48CF0441B1}"/>
              </a:ext>
            </a:extLst>
          </p:cNvPr>
          <p:cNvSpPr txBox="1">
            <a:spLocks/>
          </p:cNvSpPr>
          <p:nvPr/>
        </p:nvSpPr>
        <p:spPr>
          <a:xfrm>
            <a:off x="467782" y="460447"/>
            <a:ext cx="4658854" cy="467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2020 Accomplishments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41CB80-578A-494A-A590-D6235DEA7A00}"/>
              </a:ext>
            </a:extLst>
          </p:cNvPr>
          <p:cNvCxnSpPr/>
          <p:nvPr/>
        </p:nvCxnSpPr>
        <p:spPr>
          <a:xfrm>
            <a:off x="542732" y="890596"/>
            <a:ext cx="1140178" cy="0"/>
          </a:xfrm>
          <a:prstGeom prst="line">
            <a:avLst/>
          </a:prstGeom>
          <a:ln>
            <a:solidFill>
              <a:srgbClr val="C2D3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2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85" y="441001"/>
            <a:ext cx="5029200" cy="4572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000" b="1" dirty="0">
                <a:solidFill>
                  <a:srgbClr val="092C73"/>
                </a:solidFill>
              </a:rPr>
              <a:t>Where Can You Find It?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19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4186" y="1070421"/>
            <a:ext cx="4260210" cy="25933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>
              <a:defRPr/>
            </a:pPr>
            <a:endParaRPr lang="en-US" altLang="en-US" sz="1600" dirty="0">
              <a:latin typeface="+mn-lt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altLang="en-US" sz="1600" dirty="0">
                <a:latin typeface="+mn-lt"/>
                <a:cs typeface="ヒラギノ角ゴ ProN W3"/>
              </a:rPr>
              <a:t>Website: </a:t>
            </a:r>
            <a:r>
              <a:rPr lang="en-US" altLang="en-US" sz="1600" u="sng" dirty="0">
                <a:latin typeface="+mn-lt"/>
                <a:cs typeface="ヒラギノ角ゴ ProN W3"/>
              </a:rPr>
              <a:t>https://www.cincinnati-oh.gov/ccia/citizen-complaint-annual-reports/2020-annual-report/</a:t>
            </a:r>
            <a:endParaRPr lang="en-US" altLang="en-US" sz="1800" u="sng" dirty="0">
              <a:solidFill>
                <a:srgbClr val="0633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dirty="0">
              <a:solidFill>
                <a:srgbClr val="063369"/>
              </a:solidFill>
            </a:endParaRPr>
          </a:p>
          <a:p>
            <a:endParaRPr lang="en-US" sz="1800" b="1" dirty="0">
              <a:solidFill>
                <a:srgbClr val="063369"/>
              </a:solidFill>
            </a:endParaRPr>
          </a:p>
        </p:txBody>
      </p:sp>
      <p:pic>
        <p:nvPicPr>
          <p:cNvPr id="10" name="Picture 8" descr="twitter1">
            <a:hlinkClick r:id="rId4"/>
            <a:extLst>
              <a:ext uri="{FF2B5EF4-FFF2-40B4-BE49-F238E27FC236}">
                <a16:creationId xmlns:a16="http://schemas.microsoft.com/office/drawing/2014/main" id="{4FDEA5DB-3A44-4B53-B8FA-F627ADFE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79" y="3651505"/>
            <a:ext cx="14007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acebook1">
            <a:hlinkClick r:id="rId6"/>
            <a:extLst>
              <a:ext uri="{FF2B5EF4-FFF2-40B4-BE49-F238E27FC236}">
                <a16:creationId xmlns:a16="http://schemas.microsoft.com/office/drawing/2014/main" id="{C0FF0AFA-DDCE-4ECA-9C6F-7BD59515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5" y="3658889"/>
            <a:ext cx="153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FB1329-99F5-48B7-9C18-CF48E114F197}"/>
              </a:ext>
            </a:extLst>
          </p:cNvPr>
          <p:cNvCxnSpPr/>
          <p:nvPr/>
        </p:nvCxnSpPr>
        <p:spPr>
          <a:xfrm>
            <a:off x="604942" y="903086"/>
            <a:ext cx="1140178" cy="0"/>
          </a:xfrm>
          <a:prstGeom prst="line">
            <a:avLst/>
          </a:prstGeom>
          <a:ln>
            <a:solidFill>
              <a:srgbClr val="C2D3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1B599-6A9B-4957-B708-D199A0EC82A8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CAA2DB9-A8CB-4AE0-9CDA-5AE9FBB20B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7" r="43975"/>
          <a:stretch/>
        </p:blipFill>
        <p:spPr>
          <a:xfrm>
            <a:off x="5374979" y="402901"/>
            <a:ext cx="37753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4797D-009E-4BA2-A378-F829DCFE7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44" y="563290"/>
            <a:ext cx="2998311" cy="3871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848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13E76-3C78-4D99-87BC-A38FC895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2" y="475038"/>
            <a:ext cx="2790836" cy="4067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286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85FD7-8573-486D-B764-4871CEF32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42" y="1214248"/>
            <a:ext cx="7459116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94D36D7-34AC-624A-A88C-A8D9820107E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EC30-6B8C-405F-89B9-9ACE3A4A7C05}"/>
              </a:ext>
            </a:extLst>
          </p:cNvPr>
          <p:cNvSpPr txBox="1">
            <a:spLocks/>
          </p:cNvSpPr>
          <p:nvPr/>
        </p:nvSpPr>
        <p:spPr>
          <a:xfrm>
            <a:off x="467782" y="1056808"/>
            <a:ext cx="8466660" cy="375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291D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DFFC1-1E45-4003-83C4-13E2B5CD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96" y="547405"/>
            <a:ext cx="5792008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7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6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13F1FF-311C-4801-81DD-946579763317}"/>
              </a:ext>
            </a:extLst>
          </p:cNvPr>
          <p:cNvSpPr txBox="1">
            <a:spLocks/>
          </p:cNvSpPr>
          <p:nvPr/>
        </p:nvSpPr>
        <p:spPr>
          <a:xfrm>
            <a:off x="469900" y="416780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Five-Year CCA Finding Trend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18786-EF0B-4FA7-82C0-9746757DD747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49B098-077E-40B2-8D27-8BB62C03B672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C1788D0-367E-4016-B37D-38AE7990A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76FC15-7D16-4854-A2C6-6BA91E68E0AA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7CDB110-3121-4D9D-A991-5AC9A528C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71224"/>
              </p:ext>
            </p:extLst>
          </p:nvPr>
        </p:nvGraphicFramePr>
        <p:xfrm>
          <a:off x="571500" y="1040839"/>
          <a:ext cx="810611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088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7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D6220E-85B0-434A-A7CC-D50F1028CAAF}"/>
              </a:ext>
            </a:extLst>
          </p:cNvPr>
          <p:cNvSpPr txBox="1">
            <a:spLocks/>
          </p:cNvSpPr>
          <p:nvPr/>
        </p:nvSpPr>
        <p:spPr>
          <a:xfrm>
            <a:off x="457200" y="426207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Assigned Citizen Complaints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1D8C2C-4D63-4E8D-9EDA-92EB06806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53525"/>
              </p:ext>
            </p:extLst>
          </p:nvPr>
        </p:nvGraphicFramePr>
        <p:xfrm>
          <a:off x="901700" y="1145612"/>
          <a:ext cx="6858000" cy="268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160261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</a:rPr>
                        <a:t>CCA 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Case Totals</a:t>
                      </a:r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noFill/>
                          </a:ln>
                        </a:rPr>
                        <a:t>IIS/CCRP Case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 Totals</a:t>
                      </a:r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3550" indent="-231775" algn="l"/>
                      <a:r>
                        <a:rPr lang="en-US" sz="1600" dirty="0">
                          <a:ln>
                            <a:noFill/>
                          </a:ln>
                        </a:rPr>
                        <a:t>    2020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                     </a:t>
                      </a:r>
                      <a:r>
                        <a:rPr lang="en-US" sz="1600" dirty="0">
                          <a:ln>
                            <a:noFill/>
                          </a:ln>
                        </a:rPr>
                        <a:t>75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463550" indent="-231775"/>
                      <a:endParaRPr lang="en-US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341313"/>
                      <a:r>
                        <a:rPr lang="en-US" sz="1600" dirty="0">
                          <a:ln>
                            <a:noFill/>
                          </a:ln>
                        </a:rPr>
                        <a:t>  2020                        174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9380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3550" indent="-231775" algn="l"/>
                      <a:r>
                        <a:rPr lang="en-US" sz="1600" dirty="0">
                          <a:ln>
                            <a:noFill/>
                          </a:ln>
                        </a:rPr>
                        <a:t>    2019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                     </a:t>
                      </a:r>
                      <a:r>
                        <a:rPr lang="en-US" sz="1600" dirty="0">
                          <a:ln>
                            <a:noFill/>
                          </a:ln>
                        </a:rPr>
                        <a:t>84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63550" indent="-231775"/>
                      <a:endParaRPr lang="en-US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341313"/>
                      <a:r>
                        <a:rPr lang="en-US" sz="1600" dirty="0">
                          <a:ln>
                            <a:noFill/>
                          </a:ln>
                        </a:rPr>
                        <a:t>  2019                        200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3550" indent="-231775"/>
                      <a:r>
                        <a:rPr lang="en-US" sz="1600" dirty="0">
                          <a:ln>
                            <a:noFill/>
                          </a:ln>
                        </a:rPr>
                        <a:t>    2018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600" dirty="0">
                          <a:ln>
                            <a:noFill/>
                          </a:ln>
                        </a:rPr>
                        <a:t>                    77                    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7338" indent="176213"/>
                      <a:endParaRPr lang="en-US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341313"/>
                      <a:r>
                        <a:rPr lang="en-US" sz="1600" dirty="0">
                          <a:ln>
                            <a:noFill/>
                          </a:ln>
                        </a:rPr>
                        <a:t>  2018                        164                 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3550" indent="-231775"/>
                      <a:r>
                        <a:rPr lang="en-US" sz="1600" dirty="0">
                          <a:ln>
                            <a:noFill/>
                          </a:ln>
                        </a:rPr>
                        <a:t>    2017</a:t>
                      </a:r>
                      <a:r>
                        <a:rPr lang="en-US" sz="1600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600" dirty="0">
                          <a:ln>
                            <a:noFill/>
                          </a:ln>
                        </a:rPr>
                        <a:t>                    65                    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63550" indent="0"/>
                      <a:endParaRPr lang="en-US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341313"/>
                      <a:r>
                        <a:rPr lang="en-US" sz="1600" dirty="0">
                          <a:ln>
                            <a:noFill/>
                          </a:ln>
                        </a:rPr>
                        <a:t>  2017                        177                  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7338" indent="176213"/>
                      <a:r>
                        <a:rPr lang="en-US" sz="1600" dirty="0">
                          <a:ln>
                            <a:noFill/>
                          </a:ln>
                        </a:rPr>
                        <a:t>2016                     85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3550" indent="0"/>
                      <a:endParaRPr lang="en-US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1313" indent="0"/>
                      <a:r>
                        <a:rPr lang="en-US" sz="1600" dirty="0">
                          <a:ln>
                            <a:noFill/>
                          </a:ln>
                        </a:rPr>
                        <a:t>  2016                        168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90A5254-AA97-4D0C-BA76-80832C319480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7AD4CA-3B2E-48D4-80F9-8AED8ABA2F2D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DA13A62-564A-4E44-B3D5-7417BD54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82371C-3F65-4051-B5FF-AFD76C955213}"/>
              </a:ext>
            </a:extLst>
          </p:cNvPr>
          <p:cNvCxnSpPr>
            <a:cxnSpLocks/>
          </p:cNvCxnSpPr>
          <p:nvPr/>
        </p:nvCxnSpPr>
        <p:spPr>
          <a:xfrm rot="5400000">
            <a:off x="1244600" y="210774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0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8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B1188E-6CFC-4FCF-B3AB-6D7C0DA88351}"/>
              </a:ext>
            </a:extLst>
          </p:cNvPr>
          <p:cNvSpPr txBox="1">
            <a:spLocks/>
          </p:cNvSpPr>
          <p:nvPr/>
        </p:nvSpPr>
        <p:spPr>
          <a:xfrm>
            <a:off x="457200" y="426207"/>
            <a:ext cx="50292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2060"/>
                </a:solidFill>
              </a:rPr>
              <a:t>Five-Year Complaint Trend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18FF85-00FB-4CD4-84B9-F501AB6A2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9779"/>
              </p:ext>
            </p:extLst>
          </p:nvPr>
        </p:nvGraphicFramePr>
        <p:xfrm>
          <a:off x="911021" y="1121918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867EAE4-0AD6-45AB-8BA9-B9616BEEF1BE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AD951E-63EE-4FF7-A40D-41A7F1BDD97D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EDEABCC7-8306-493C-A528-5F1F21F7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DAE6BF-A1D7-4020-A9C0-C3D61A1F5EE3}"/>
              </a:ext>
            </a:extLst>
          </p:cNvPr>
          <p:cNvCxnSpPr>
            <a:cxnSpLocks/>
          </p:cNvCxnSpPr>
          <p:nvPr/>
        </p:nvCxnSpPr>
        <p:spPr>
          <a:xfrm rot="5400000">
            <a:off x="1253921" y="216461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5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6183124" y="83967"/>
            <a:ext cx="2751318" cy="23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94D36D7-34AC-624A-A88C-A8D9820107E1}" type="slidenum">
              <a:rPr lang="en-US" sz="800" smtClean="0">
                <a:solidFill>
                  <a:srgbClr val="FFFFFF"/>
                </a:solidFill>
              </a:rPr>
              <a:t>9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64E896-7692-46C6-97F9-391AE3AEE3EB}"/>
              </a:ext>
            </a:extLst>
          </p:cNvPr>
          <p:cNvSpPr txBox="1">
            <a:spLocks/>
          </p:cNvSpPr>
          <p:nvPr/>
        </p:nvSpPr>
        <p:spPr>
          <a:xfrm>
            <a:off x="431799" y="427558"/>
            <a:ext cx="5927521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2060"/>
                </a:solidFill>
              </a:rPr>
              <a:t>Five-Year CCA Complaint and Allegation Trend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7A75B9-6E91-4426-AE8C-C109F33B2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263036"/>
              </p:ext>
            </p:extLst>
          </p:nvPr>
        </p:nvGraphicFramePr>
        <p:xfrm>
          <a:off x="902735" y="1112216"/>
          <a:ext cx="7772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D0FC815-3CE6-4D6F-BD25-B1C74E4B951F}"/>
              </a:ext>
            </a:extLst>
          </p:cNvPr>
          <p:cNvGrpSpPr/>
          <p:nvPr/>
        </p:nvGrpSpPr>
        <p:grpSpPr>
          <a:xfrm>
            <a:off x="7391400" y="4737100"/>
            <a:ext cx="1752600" cy="365760"/>
            <a:chOff x="7391400" y="4737100"/>
            <a:chExt cx="1752600" cy="365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45E514-1461-459A-93BD-04EEC8B80473}"/>
                </a:ext>
              </a:extLst>
            </p:cNvPr>
            <p:cNvSpPr txBox="1"/>
            <p:nvPr/>
          </p:nvSpPr>
          <p:spPr>
            <a:xfrm>
              <a:off x="7391400" y="4737100"/>
              <a:ext cx="175260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C970D62-887E-4D6A-BB95-1AFF35685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941" y="4737100"/>
              <a:ext cx="10429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918D3A-4624-4546-8881-C815FD5D1892}"/>
              </a:ext>
            </a:extLst>
          </p:cNvPr>
          <p:cNvCxnSpPr>
            <a:cxnSpLocks/>
          </p:cNvCxnSpPr>
          <p:nvPr/>
        </p:nvCxnSpPr>
        <p:spPr>
          <a:xfrm rot="5400000">
            <a:off x="1257300" y="222113"/>
            <a:ext cx="0" cy="13716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0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781</Words>
  <Application>Microsoft Office PowerPoint</Application>
  <PresentationFormat>On-screen Show (16:9)</PresentationFormat>
  <Paragraphs>228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CCA 2020 Annual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You Find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Complaint Authority (CCA) Update</dc:title>
  <dc:creator>Bonner, Michelle</dc:creator>
  <cp:lastModifiedBy>Woods, Heidi</cp:lastModifiedBy>
  <cp:revision>127</cp:revision>
  <dcterms:created xsi:type="dcterms:W3CDTF">2021-03-11T13:24:30Z</dcterms:created>
  <dcterms:modified xsi:type="dcterms:W3CDTF">2021-06-10T11:36:45Z</dcterms:modified>
</cp:coreProperties>
</file>